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Work Sans"/>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WorkSans-regular.fntdata"/><Relationship Id="rId10" Type="http://schemas.openxmlformats.org/officeDocument/2006/relationships/slide" Target="slides/slide5.xml"/><Relationship Id="rId13" Type="http://schemas.openxmlformats.org/officeDocument/2006/relationships/font" Target="fonts/WorkSans-italic.fntdata"/><Relationship Id="rId12" Type="http://schemas.openxmlformats.org/officeDocument/2006/relationships/font" Target="fonts/WorkSans-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WorkSans-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7771446ea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7771446ea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g7771446ea6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7771446ea6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Explain where in the training this activity would be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g7771446ea6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7771446ea6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7771446ea6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7771446ea6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7771446ea6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7771446ea6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Prototype feedback </a:t>
            </a:r>
            <a:endParaRPr/>
          </a:p>
          <a:p>
            <a:pPr indent="0" lvl="0" marL="0" rtl="0" algn="l">
              <a:spcBef>
                <a:spcPts val="0"/>
              </a:spcBef>
              <a:spcAft>
                <a:spcPts val="0"/>
              </a:spcAft>
              <a:buNone/>
            </a:pPr>
            <a:r>
              <a:t/>
            </a:r>
            <a:endParaRPr/>
          </a:p>
          <a:p>
            <a:pPr indent="0" lvl="0" marL="0" rtl="0" algn="l">
              <a:lnSpc>
                <a:spcPct val="115000"/>
              </a:lnSpc>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I was able to follow along the directions as if I were presenting, and could imagine myself doing so in a large group. Her feedback was that the graph was impactful (because she is a visual person) and that the first scenario elicited more emotion from her when the student ended up being removed from school and “gone and forgotten.” The second scenario made her pause and think – and recognize that there are many things that students face that we may not be aware of on a surface level.</a:t>
            </a:r>
            <a:endParaRPr>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 </a:t>
            </a:r>
            <a:endParaRPr>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a:solidFill>
                  <a:schemeClr val="dk1"/>
                </a:solidFill>
                <a:latin typeface="Calibri"/>
                <a:ea typeface="Calibri"/>
                <a:cs typeface="Calibri"/>
                <a:sym typeface="Calibri"/>
              </a:rPr>
              <a:t>I am not sure that she has a thorough understanding of what disproportionality is, and I wasn’t sure how to answer her questions. Or where this fell in line with our initial ideas. I am sure this info would come from the  lesson and action portion?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hyperlink" Target="https://equityanddesign.com/" TargetMode="External"/><Relationship Id="rId4" Type="http://schemas.openxmlformats.org/officeDocument/2006/relationships/hyperlink" Target="mailto:restrellado@sdcoe.net" TargetMode="External"/><Relationship Id="rId5" Type="http://schemas.openxmlformats.org/officeDocument/2006/relationships/hyperlink" Target="mailto:marcus.jackson@sdcoe.net" TargetMode="External"/><Relationship Id="rId6" Type="http://schemas.openxmlformats.org/officeDocument/2006/relationships/hyperlink" Target="mailto:olivia.rivera@sdcoe.net" TargetMode="External"/><Relationship Id="rId7" Type="http://schemas.openxmlformats.org/officeDocument/2006/relationships/hyperlink" Target="https://equityanddesign.com/" TargetMode="External"/><Relationship Id="rId8"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4677000" y="0"/>
            <a:ext cx="4455000" cy="4806600"/>
          </a:xfrm>
          <a:prstGeom prst="rect">
            <a:avLst/>
          </a:prstGeom>
          <a:solidFill>
            <a:srgbClr val="4DADDA"/>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txBox="1"/>
          <p:nvPr/>
        </p:nvSpPr>
        <p:spPr>
          <a:xfrm>
            <a:off x="5140800" y="672925"/>
            <a:ext cx="3764400" cy="365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Work Sans"/>
                <a:ea typeface="Work Sans"/>
                <a:cs typeface="Work Sans"/>
                <a:sym typeface="Work Sans"/>
              </a:rPr>
              <a:t>This template was inspired by the Equity, Disproportionality &amp; Design activity “Our Data, Our Students” </a:t>
            </a:r>
            <a:endParaRPr>
              <a:solidFill>
                <a:srgbClr val="FFFFFF"/>
              </a:solidFill>
              <a:latin typeface="Work Sans"/>
              <a:ea typeface="Work Sans"/>
              <a:cs typeface="Work Sans"/>
              <a:sym typeface="Work Sans"/>
            </a:endParaRPr>
          </a:p>
          <a:p>
            <a:pPr indent="0" lvl="0" marL="0" rtl="0" algn="l">
              <a:spcBef>
                <a:spcPts val="0"/>
              </a:spcBef>
              <a:spcAft>
                <a:spcPts val="0"/>
              </a:spcAft>
              <a:buNone/>
            </a:pPr>
            <a:r>
              <a:t/>
            </a:r>
            <a:endParaRPr>
              <a:solidFill>
                <a:srgbClr val="FFFFFF"/>
              </a:solidFill>
              <a:latin typeface="Work Sans"/>
              <a:ea typeface="Work Sans"/>
              <a:cs typeface="Work Sans"/>
              <a:sym typeface="Work Sans"/>
            </a:endParaRPr>
          </a:p>
          <a:p>
            <a:pPr indent="0" lvl="0" marL="0" rtl="0" algn="l">
              <a:spcBef>
                <a:spcPts val="0"/>
              </a:spcBef>
              <a:spcAft>
                <a:spcPts val="0"/>
              </a:spcAft>
              <a:buNone/>
            </a:pPr>
            <a:r>
              <a:rPr lang="en">
                <a:solidFill>
                  <a:srgbClr val="FFFFFF"/>
                </a:solidFill>
                <a:latin typeface="Work Sans"/>
                <a:ea typeface="Work Sans"/>
                <a:cs typeface="Work Sans"/>
                <a:sym typeface="Work Sans"/>
              </a:rPr>
              <a:t>Share what you’ve made with us! </a:t>
            </a:r>
            <a:endParaRPr>
              <a:solidFill>
                <a:srgbClr val="FFFFFF"/>
              </a:solidFill>
              <a:latin typeface="Work Sans"/>
              <a:ea typeface="Work Sans"/>
              <a:cs typeface="Work Sans"/>
              <a:sym typeface="Work Sans"/>
            </a:endParaRPr>
          </a:p>
          <a:p>
            <a:pPr indent="0" lvl="0" marL="0" rtl="0" algn="l">
              <a:spcBef>
                <a:spcPts val="0"/>
              </a:spcBef>
              <a:spcAft>
                <a:spcPts val="0"/>
              </a:spcAft>
              <a:buNone/>
            </a:pPr>
            <a:r>
              <a:rPr lang="en" u="sng">
                <a:solidFill>
                  <a:srgbClr val="FFFFFF"/>
                </a:solidFill>
                <a:latin typeface="Work Sans"/>
                <a:ea typeface="Work Sans"/>
                <a:cs typeface="Work Sans"/>
                <a:sym typeface="Work Sans"/>
                <a:hlinkClick r:id="rId3"/>
              </a:rPr>
              <a:t>https://equityanddesign.com/</a:t>
            </a:r>
            <a:endParaRPr>
              <a:solidFill>
                <a:srgbClr val="FFFFFF"/>
              </a:solidFill>
              <a:latin typeface="Work Sans"/>
              <a:ea typeface="Work Sans"/>
              <a:cs typeface="Work Sans"/>
              <a:sym typeface="Work Sans"/>
            </a:endParaRPr>
          </a:p>
          <a:p>
            <a:pPr indent="0" lvl="0" marL="0" rtl="0" algn="l">
              <a:spcBef>
                <a:spcPts val="0"/>
              </a:spcBef>
              <a:spcAft>
                <a:spcPts val="0"/>
              </a:spcAft>
              <a:buNone/>
            </a:pPr>
            <a:r>
              <a:t/>
            </a:r>
            <a:endParaRPr>
              <a:solidFill>
                <a:srgbClr val="FFFFFF"/>
              </a:solidFill>
              <a:latin typeface="Work Sans"/>
              <a:ea typeface="Work Sans"/>
              <a:cs typeface="Work Sans"/>
              <a:sym typeface="Work Sans"/>
            </a:endParaRPr>
          </a:p>
          <a:p>
            <a:pPr indent="0" lvl="0" marL="0" rtl="0" algn="l">
              <a:spcBef>
                <a:spcPts val="0"/>
              </a:spcBef>
              <a:spcAft>
                <a:spcPts val="0"/>
              </a:spcAft>
              <a:buNone/>
            </a:pPr>
            <a:r>
              <a:t/>
            </a:r>
            <a:endParaRPr>
              <a:solidFill>
                <a:srgbClr val="FFFFFF"/>
              </a:solidFill>
              <a:latin typeface="Work Sans"/>
              <a:ea typeface="Work Sans"/>
              <a:cs typeface="Work Sans"/>
              <a:sym typeface="Work Sans"/>
            </a:endParaRPr>
          </a:p>
          <a:p>
            <a:pPr indent="0" lvl="0" marL="0" rtl="0" algn="l">
              <a:spcBef>
                <a:spcPts val="0"/>
              </a:spcBef>
              <a:spcAft>
                <a:spcPts val="0"/>
              </a:spcAft>
              <a:buNone/>
            </a:pPr>
            <a:r>
              <a:rPr lang="en">
                <a:solidFill>
                  <a:srgbClr val="FFFFFF"/>
                </a:solidFill>
                <a:latin typeface="Work Sans"/>
                <a:ea typeface="Work Sans"/>
                <a:cs typeface="Work Sans"/>
                <a:sym typeface="Work Sans"/>
              </a:rPr>
              <a:t>Ryan Estrellado</a:t>
            </a:r>
            <a:endParaRPr>
              <a:solidFill>
                <a:srgbClr val="FFFFFF"/>
              </a:solidFill>
              <a:latin typeface="Work Sans"/>
              <a:ea typeface="Work Sans"/>
              <a:cs typeface="Work Sans"/>
              <a:sym typeface="Work Sans"/>
            </a:endParaRPr>
          </a:p>
          <a:p>
            <a:pPr indent="0" lvl="0" marL="0" rtl="0" algn="l">
              <a:spcBef>
                <a:spcPts val="0"/>
              </a:spcBef>
              <a:spcAft>
                <a:spcPts val="0"/>
              </a:spcAft>
              <a:buNone/>
            </a:pPr>
            <a:r>
              <a:rPr lang="en" u="sng">
                <a:solidFill>
                  <a:srgbClr val="FFFFFF"/>
                </a:solidFill>
                <a:latin typeface="Work Sans"/>
                <a:ea typeface="Work Sans"/>
                <a:cs typeface="Work Sans"/>
                <a:sym typeface="Work Sans"/>
                <a:hlinkClick r:id="rId4"/>
              </a:rPr>
              <a:t>restrellado@sdcoe.net</a:t>
            </a:r>
            <a:endParaRPr>
              <a:solidFill>
                <a:srgbClr val="FFFFFF"/>
              </a:solidFill>
              <a:latin typeface="Work Sans"/>
              <a:ea typeface="Work Sans"/>
              <a:cs typeface="Work Sans"/>
              <a:sym typeface="Work Sans"/>
            </a:endParaRPr>
          </a:p>
          <a:p>
            <a:pPr indent="0" lvl="0" marL="0" rtl="0" algn="l">
              <a:spcBef>
                <a:spcPts val="0"/>
              </a:spcBef>
              <a:spcAft>
                <a:spcPts val="0"/>
              </a:spcAft>
              <a:buNone/>
            </a:pPr>
            <a:r>
              <a:t/>
            </a:r>
            <a:endParaRPr>
              <a:solidFill>
                <a:srgbClr val="FFFFFF"/>
              </a:solidFill>
              <a:latin typeface="Work Sans"/>
              <a:ea typeface="Work Sans"/>
              <a:cs typeface="Work Sans"/>
              <a:sym typeface="Work Sans"/>
            </a:endParaRPr>
          </a:p>
          <a:p>
            <a:pPr indent="0" lvl="0" marL="0" rtl="0" algn="l">
              <a:spcBef>
                <a:spcPts val="0"/>
              </a:spcBef>
              <a:spcAft>
                <a:spcPts val="0"/>
              </a:spcAft>
              <a:buNone/>
            </a:pPr>
            <a:r>
              <a:rPr lang="en">
                <a:solidFill>
                  <a:srgbClr val="FFFFFF"/>
                </a:solidFill>
                <a:latin typeface="Work Sans"/>
                <a:ea typeface="Work Sans"/>
                <a:cs typeface="Work Sans"/>
                <a:sym typeface="Work Sans"/>
              </a:rPr>
              <a:t>Marcus Jackson </a:t>
            </a:r>
            <a:endParaRPr>
              <a:solidFill>
                <a:srgbClr val="FFFFFF"/>
              </a:solidFill>
              <a:latin typeface="Work Sans"/>
              <a:ea typeface="Work Sans"/>
              <a:cs typeface="Work Sans"/>
              <a:sym typeface="Work Sans"/>
            </a:endParaRPr>
          </a:p>
          <a:p>
            <a:pPr indent="0" lvl="0" marL="0" rtl="0" algn="l">
              <a:spcBef>
                <a:spcPts val="0"/>
              </a:spcBef>
              <a:spcAft>
                <a:spcPts val="0"/>
              </a:spcAft>
              <a:buNone/>
            </a:pPr>
            <a:r>
              <a:rPr lang="en" u="sng">
                <a:solidFill>
                  <a:srgbClr val="FFFFFF"/>
                </a:solidFill>
                <a:latin typeface="Work Sans"/>
                <a:ea typeface="Work Sans"/>
                <a:cs typeface="Work Sans"/>
                <a:sym typeface="Work Sans"/>
                <a:hlinkClick r:id="rId5"/>
              </a:rPr>
              <a:t>marcus.jackson@sdcoe.net</a:t>
            </a:r>
            <a:endParaRPr>
              <a:solidFill>
                <a:srgbClr val="FFFFFF"/>
              </a:solidFill>
              <a:latin typeface="Work Sans"/>
              <a:ea typeface="Work Sans"/>
              <a:cs typeface="Work Sans"/>
              <a:sym typeface="Work Sans"/>
            </a:endParaRPr>
          </a:p>
          <a:p>
            <a:pPr indent="0" lvl="0" marL="0" rtl="0" algn="l">
              <a:spcBef>
                <a:spcPts val="0"/>
              </a:spcBef>
              <a:spcAft>
                <a:spcPts val="0"/>
              </a:spcAft>
              <a:buNone/>
            </a:pPr>
            <a:r>
              <a:t/>
            </a:r>
            <a:endParaRPr>
              <a:solidFill>
                <a:srgbClr val="FFFFFF"/>
              </a:solidFill>
              <a:latin typeface="Work Sans"/>
              <a:ea typeface="Work Sans"/>
              <a:cs typeface="Work Sans"/>
              <a:sym typeface="Work Sans"/>
            </a:endParaRPr>
          </a:p>
          <a:p>
            <a:pPr indent="0" lvl="0" marL="0" rtl="0" algn="l">
              <a:spcBef>
                <a:spcPts val="0"/>
              </a:spcBef>
              <a:spcAft>
                <a:spcPts val="0"/>
              </a:spcAft>
              <a:buNone/>
            </a:pPr>
            <a:r>
              <a:rPr lang="en">
                <a:solidFill>
                  <a:srgbClr val="FFFFFF"/>
                </a:solidFill>
                <a:latin typeface="Work Sans"/>
                <a:ea typeface="Work Sans"/>
                <a:cs typeface="Work Sans"/>
                <a:sym typeface="Work Sans"/>
              </a:rPr>
              <a:t>Olivia Rivera</a:t>
            </a:r>
            <a:endParaRPr>
              <a:solidFill>
                <a:srgbClr val="FFFFFF"/>
              </a:solidFill>
              <a:latin typeface="Work Sans"/>
              <a:ea typeface="Work Sans"/>
              <a:cs typeface="Work Sans"/>
              <a:sym typeface="Work Sans"/>
            </a:endParaRPr>
          </a:p>
          <a:p>
            <a:pPr indent="0" lvl="0" marL="0" rtl="0" algn="l">
              <a:spcBef>
                <a:spcPts val="0"/>
              </a:spcBef>
              <a:spcAft>
                <a:spcPts val="0"/>
              </a:spcAft>
              <a:buNone/>
            </a:pPr>
            <a:r>
              <a:rPr lang="en" u="sng">
                <a:solidFill>
                  <a:srgbClr val="FFFFFF"/>
                </a:solidFill>
                <a:latin typeface="Work Sans"/>
                <a:ea typeface="Work Sans"/>
                <a:cs typeface="Work Sans"/>
                <a:sym typeface="Work Sans"/>
                <a:hlinkClick r:id="rId6"/>
              </a:rPr>
              <a:t>olivia.rivera@sdcoe.net</a:t>
            </a:r>
            <a:endParaRPr>
              <a:solidFill>
                <a:srgbClr val="FFFFFF"/>
              </a:solidFill>
              <a:latin typeface="Work Sans"/>
              <a:ea typeface="Work Sans"/>
              <a:cs typeface="Work Sans"/>
              <a:sym typeface="Work Sans"/>
            </a:endParaRPr>
          </a:p>
        </p:txBody>
      </p:sp>
      <p:sp>
        <p:nvSpPr>
          <p:cNvPr id="56" name="Google Shape;56;p13"/>
          <p:cNvSpPr txBox="1"/>
          <p:nvPr/>
        </p:nvSpPr>
        <p:spPr>
          <a:xfrm>
            <a:off x="-12150" y="4838400"/>
            <a:ext cx="9144000" cy="32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latin typeface="Work Sans"/>
                <a:ea typeface="Work Sans"/>
                <a:cs typeface="Work Sans"/>
                <a:sym typeface="Work Sans"/>
              </a:rPr>
              <a:t>Equity, Disproportionality &amp; Design: Preventing  Disproportionality in Schools. </a:t>
            </a:r>
            <a:r>
              <a:rPr lang="en" sz="1000" u="sng">
                <a:solidFill>
                  <a:srgbClr val="0097A7"/>
                </a:solidFill>
                <a:latin typeface="Work Sans"/>
                <a:ea typeface="Work Sans"/>
                <a:cs typeface="Work Sans"/>
                <a:sym typeface="Work Sans"/>
                <a:hlinkClick r:id="rId7"/>
              </a:rPr>
              <a:t>https://equityanddesign.com/</a:t>
            </a:r>
            <a:endParaRPr sz="1000">
              <a:latin typeface="Work Sans"/>
              <a:ea typeface="Work Sans"/>
              <a:cs typeface="Work Sans"/>
              <a:sym typeface="Work Sans"/>
            </a:endParaRPr>
          </a:p>
        </p:txBody>
      </p:sp>
      <p:cxnSp>
        <p:nvCxnSpPr>
          <p:cNvPr id="57" name="Google Shape;57;p13"/>
          <p:cNvCxnSpPr/>
          <p:nvPr/>
        </p:nvCxnSpPr>
        <p:spPr>
          <a:xfrm>
            <a:off x="9825" y="4806650"/>
            <a:ext cx="9156000" cy="9900"/>
          </a:xfrm>
          <a:prstGeom prst="straightConnector1">
            <a:avLst/>
          </a:prstGeom>
          <a:noFill/>
          <a:ln cap="flat" cmpd="sng" w="9525">
            <a:solidFill>
              <a:srgbClr val="595959"/>
            </a:solidFill>
            <a:prstDash val="solid"/>
            <a:round/>
            <a:headEnd len="med" w="med" type="none"/>
            <a:tailEnd len="med" w="med" type="none"/>
          </a:ln>
        </p:spPr>
      </p:cxnSp>
      <p:pic>
        <p:nvPicPr>
          <p:cNvPr id="58" name="Google Shape;58;p13"/>
          <p:cNvPicPr preferRelativeResize="0"/>
          <p:nvPr/>
        </p:nvPicPr>
        <p:blipFill>
          <a:blip r:embed="rId8">
            <a:alphaModFix/>
          </a:blip>
          <a:stretch>
            <a:fillRect/>
          </a:stretch>
        </p:blipFill>
        <p:spPr>
          <a:xfrm>
            <a:off x="76200" y="76200"/>
            <a:ext cx="4455001" cy="1829223"/>
          </a:xfrm>
          <a:prstGeom prst="rect">
            <a:avLst/>
          </a:prstGeom>
          <a:noFill/>
          <a:ln>
            <a:noFill/>
          </a:ln>
        </p:spPr>
      </p:pic>
      <p:sp>
        <p:nvSpPr>
          <p:cNvPr id="59" name="Google Shape;59;p13"/>
          <p:cNvSpPr txBox="1"/>
          <p:nvPr/>
        </p:nvSpPr>
        <p:spPr>
          <a:xfrm>
            <a:off x="426600" y="2228975"/>
            <a:ext cx="3916800" cy="233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444444"/>
                </a:solidFill>
                <a:highlight>
                  <a:srgbClr val="FFFFFF"/>
                </a:highlight>
                <a:latin typeface="Work Sans"/>
                <a:ea typeface="Work Sans"/>
                <a:cs typeface="Work Sans"/>
                <a:sym typeface="Work Sans"/>
              </a:rPr>
              <a:t>This activity helps the audience draw a personal connection between equity-related data and the students they serve.</a:t>
            </a:r>
            <a:endParaRPr sz="1200">
              <a:solidFill>
                <a:srgbClr val="444444"/>
              </a:solidFill>
              <a:highlight>
                <a:srgbClr val="FFFFFF"/>
              </a:highlight>
              <a:latin typeface="Work Sans"/>
              <a:ea typeface="Work Sans"/>
              <a:cs typeface="Work Sans"/>
              <a:sym typeface="Work Sans"/>
            </a:endParaRPr>
          </a:p>
          <a:p>
            <a:pPr indent="0" lvl="0" marL="0" rtl="0" algn="l">
              <a:spcBef>
                <a:spcPts val="0"/>
              </a:spcBef>
              <a:spcAft>
                <a:spcPts val="0"/>
              </a:spcAft>
              <a:buNone/>
            </a:pPr>
            <a:r>
              <a:t/>
            </a:r>
            <a:endParaRPr sz="1200">
              <a:solidFill>
                <a:srgbClr val="444444"/>
              </a:solidFill>
              <a:highlight>
                <a:srgbClr val="FFFFFF"/>
              </a:highlight>
              <a:latin typeface="Work Sans"/>
              <a:ea typeface="Work Sans"/>
              <a:cs typeface="Work Sans"/>
              <a:sym typeface="Work Sans"/>
            </a:endParaRPr>
          </a:p>
          <a:p>
            <a:pPr indent="0" lvl="0" marL="0" rtl="0" algn="l">
              <a:spcBef>
                <a:spcPts val="0"/>
              </a:spcBef>
              <a:spcAft>
                <a:spcPts val="0"/>
              </a:spcAft>
              <a:buNone/>
            </a:pPr>
            <a:r>
              <a:rPr lang="en" sz="1200">
                <a:solidFill>
                  <a:srgbClr val="444444"/>
                </a:solidFill>
                <a:highlight>
                  <a:srgbClr val="FFFFFF"/>
                </a:highlight>
                <a:latin typeface="Work Sans"/>
                <a:ea typeface="Work Sans"/>
                <a:cs typeface="Work Sans"/>
                <a:sym typeface="Work Sans"/>
              </a:rPr>
              <a:t>Citation: </a:t>
            </a:r>
            <a:endParaRPr sz="1200">
              <a:solidFill>
                <a:srgbClr val="444444"/>
              </a:solidFill>
              <a:highlight>
                <a:srgbClr val="FFFFFF"/>
              </a:highlight>
              <a:latin typeface="Work Sans"/>
              <a:ea typeface="Work Sans"/>
              <a:cs typeface="Work Sans"/>
              <a:sym typeface="Work Sans"/>
            </a:endParaRPr>
          </a:p>
          <a:p>
            <a:pPr indent="0" lvl="0" marL="0" rtl="0" algn="l">
              <a:spcBef>
                <a:spcPts val="0"/>
              </a:spcBef>
              <a:spcAft>
                <a:spcPts val="0"/>
              </a:spcAft>
              <a:buNone/>
            </a:pPr>
            <a:r>
              <a:t/>
            </a:r>
            <a:endParaRPr sz="1200">
              <a:solidFill>
                <a:srgbClr val="444444"/>
              </a:solidFill>
              <a:highlight>
                <a:srgbClr val="FFFFFF"/>
              </a:highlight>
              <a:latin typeface="Work Sans"/>
              <a:ea typeface="Work Sans"/>
              <a:cs typeface="Work Sans"/>
              <a:sym typeface="Work Sans"/>
            </a:endParaRPr>
          </a:p>
          <a:p>
            <a:pPr indent="0" lvl="0" marL="0" rtl="0" algn="l">
              <a:spcBef>
                <a:spcPts val="0"/>
              </a:spcBef>
              <a:spcAft>
                <a:spcPts val="0"/>
              </a:spcAft>
              <a:buNone/>
            </a:pPr>
            <a:r>
              <a:rPr lang="en" sz="1200">
                <a:solidFill>
                  <a:srgbClr val="444444"/>
                </a:solidFill>
                <a:highlight>
                  <a:srgbClr val="FFFFFF"/>
                </a:highlight>
                <a:latin typeface="Work Sans"/>
                <a:ea typeface="Work Sans"/>
                <a:cs typeface="Work Sans"/>
                <a:sym typeface="Work Sans"/>
              </a:rPr>
              <a:t>South County SELPA. “Activity: Our Data, Our Students.” </a:t>
            </a:r>
            <a:r>
              <a:rPr i="1" lang="en" sz="1200">
                <a:solidFill>
                  <a:srgbClr val="222222"/>
                </a:solidFill>
                <a:highlight>
                  <a:srgbClr val="FFFFFF"/>
                </a:highlight>
                <a:latin typeface="Work Sans"/>
                <a:ea typeface="Work Sans"/>
                <a:cs typeface="Work Sans"/>
                <a:sym typeface="Work Sans"/>
              </a:rPr>
              <a:t>Equity, Disproportionality &amp; Design project website https://equityanddesign.com/</a:t>
            </a:r>
            <a:endParaRPr sz="1200">
              <a:latin typeface="Work Sans"/>
              <a:ea typeface="Work Sans"/>
              <a:cs typeface="Work Sans"/>
              <a:sym typeface="Work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sp>
        <p:nvSpPr>
          <p:cNvPr id="64" name="Google Shape;64;p14"/>
          <p:cNvSpPr txBox="1"/>
          <p:nvPr>
            <p:ph idx="1" type="body"/>
          </p:nvPr>
        </p:nvSpPr>
        <p:spPr>
          <a:xfrm>
            <a:off x="3402900" y="1017725"/>
            <a:ext cx="5741100" cy="3990900"/>
          </a:xfrm>
          <a:prstGeom prst="rect">
            <a:avLst/>
          </a:prstGeom>
        </p:spPr>
        <p:txBody>
          <a:bodyPr anchorCtr="0" anchor="t" bIns="91425" lIns="91425" spcFirstLastPara="1" rIns="91425" wrap="square" tIns="91425">
            <a:noAutofit/>
          </a:bodyPr>
          <a:lstStyle/>
          <a:p>
            <a:pPr indent="-317500" lvl="0" marL="457200" rtl="0" algn="l">
              <a:spcBef>
                <a:spcPts val="1000"/>
              </a:spcBef>
              <a:spcAft>
                <a:spcPts val="0"/>
              </a:spcAft>
              <a:buSzPts val="1400"/>
              <a:buFont typeface="Work Sans"/>
              <a:buAutoNum type="arabicPeriod"/>
            </a:pPr>
            <a:r>
              <a:rPr lang="en" sz="1400">
                <a:latin typeface="Work Sans"/>
                <a:ea typeface="Work Sans"/>
                <a:cs typeface="Work Sans"/>
                <a:sym typeface="Work Sans"/>
              </a:rPr>
              <a:t>Explain that disproportionality is when there are unequal outcomes for student groups in education</a:t>
            </a:r>
            <a:endParaRPr sz="1400">
              <a:latin typeface="Work Sans"/>
              <a:ea typeface="Work Sans"/>
              <a:cs typeface="Work Sans"/>
              <a:sym typeface="Work Sans"/>
            </a:endParaRPr>
          </a:p>
          <a:p>
            <a:pPr indent="-317500" lvl="0" marL="457200" rtl="0" algn="l">
              <a:spcBef>
                <a:spcPts val="1600"/>
              </a:spcBef>
              <a:spcAft>
                <a:spcPts val="0"/>
              </a:spcAft>
              <a:buSzPts val="1400"/>
              <a:buFont typeface="Work Sans"/>
              <a:buAutoNum type="arabicPeriod"/>
            </a:pPr>
            <a:r>
              <a:rPr lang="en" sz="1400">
                <a:latin typeface="Work Sans"/>
                <a:ea typeface="Work Sans"/>
                <a:cs typeface="Work Sans"/>
                <a:sym typeface="Work Sans"/>
              </a:rPr>
              <a:t>Share the Get Out! data graphic that tells a story about disproportionality and suspensions</a:t>
            </a:r>
            <a:endParaRPr sz="1400">
              <a:latin typeface="Work Sans"/>
              <a:ea typeface="Work Sans"/>
              <a:cs typeface="Work Sans"/>
              <a:sym typeface="Work Sans"/>
            </a:endParaRPr>
          </a:p>
          <a:p>
            <a:pPr indent="-317500" lvl="0" marL="457200" rtl="0" algn="l">
              <a:spcBef>
                <a:spcPts val="1600"/>
              </a:spcBef>
              <a:spcAft>
                <a:spcPts val="0"/>
              </a:spcAft>
              <a:buSzPts val="1400"/>
              <a:buFont typeface="Work Sans"/>
              <a:buAutoNum type="arabicPeriod"/>
            </a:pPr>
            <a:r>
              <a:rPr lang="en" sz="1400">
                <a:latin typeface="Work Sans"/>
                <a:ea typeface="Work Sans"/>
                <a:cs typeface="Work Sans"/>
                <a:sym typeface="Work Sans"/>
              </a:rPr>
              <a:t>Download and share the student stories on cards. These are examples of students represented in the graphic</a:t>
            </a:r>
            <a:endParaRPr sz="1400">
              <a:latin typeface="Work Sans"/>
              <a:ea typeface="Work Sans"/>
              <a:cs typeface="Work Sans"/>
              <a:sym typeface="Work Sans"/>
            </a:endParaRPr>
          </a:p>
          <a:p>
            <a:pPr indent="-317500" lvl="0" marL="457200" rtl="0" algn="l">
              <a:spcBef>
                <a:spcPts val="1000"/>
              </a:spcBef>
              <a:spcAft>
                <a:spcPts val="0"/>
              </a:spcAft>
              <a:buSzPts val="1400"/>
              <a:buFont typeface="Work Sans"/>
              <a:buAutoNum type="arabicPeriod"/>
            </a:pPr>
            <a:r>
              <a:rPr lang="en" sz="1400">
                <a:latin typeface="Work Sans"/>
                <a:ea typeface="Work Sans"/>
                <a:cs typeface="Work Sans"/>
                <a:sym typeface="Work Sans"/>
              </a:rPr>
              <a:t>Reflect on the story and think of a student you know who might similar experiences </a:t>
            </a:r>
            <a:endParaRPr sz="1400">
              <a:latin typeface="Work Sans"/>
              <a:ea typeface="Work Sans"/>
              <a:cs typeface="Work Sans"/>
              <a:sym typeface="Work Sans"/>
            </a:endParaRPr>
          </a:p>
          <a:p>
            <a:pPr indent="-317500" lvl="0" marL="457200" rtl="0" algn="l">
              <a:spcBef>
                <a:spcPts val="1600"/>
              </a:spcBef>
              <a:spcAft>
                <a:spcPts val="1600"/>
              </a:spcAft>
              <a:buSzPts val="1400"/>
              <a:buFont typeface="Work Sans"/>
              <a:buAutoNum type="arabicPeriod"/>
            </a:pPr>
            <a:r>
              <a:rPr lang="en" sz="1400">
                <a:latin typeface="Work Sans"/>
                <a:ea typeface="Work Sans"/>
                <a:cs typeface="Work Sans"/>
                <a:sym typeface="Work Sans"/>
              </a:rPr>
              <a:t>“Something I hadn’t considered about this student’s life is ________.”</a:t>
            </a:r>
            <a:endParaRPr sz="1400">
              <a:latin typeface="Work Sans"/>
              <a:ea typeface="Work Sans"/>
              <a:cs typeface="Work Sans"/>
              <a:sym typeface="Work Sans"/>
            </a:endParaRPr>
          </a:p>
        </p:txBody>
      </p:sp>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2E489B"/>
                </a:solidFill>
                <a:latin typeface="Work Sans"/>
                <a:ea typeface="Work Sans"/>
                <a:cs typeface="Work Sans"/>
                <a:sym typeface="Work Sans"/>
              </a:rPr>
              <a:t>Procedure for Leading Activity</a:t>
            </a:r>
            <a:endParaRPr b="1">
              <a:solidFill>
                <a:srgbClr val="2E489B"/>
              </a:solidFill>
              <a:latin typeface="Work Sans"/>
              <a:ea typeface="Work Sans"/>
              <a:cs typeface="Work Sans"/>
              <a:sym typeface="Work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15"/>
          <p:cNvSpPr txBox="1"/>
          <p:nvPr/>
        </p:nvSpPr>
        <p:spPr>
          <a:xfrm>
            <a:off x="5246750" y="975038"/>
            <a:ext cx="3200400" cy="3108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400">
                <a:latin typeface="Work Sans"/>
                <a:ea typeface="Work Sans"/>
                <a:cs typeface="Work Sans"/>
                <a:sym typeface="Work Sans"/>
              </a:rPr>
              <a:t>Insert a description of the plot or a quote from the corresponding report here </a:t>
            </a:r>
            <a:endParaRPr b="1" sz="2400">
              <a:latin typeface="Work Sans"/>
              <a:ea typeface="Work Sans"/>
              <a:cs typeface="Work Sans"/>
              <a:sym typeface="Work Sans"/>
            </a:endParaRPr>
          </a:p>
        </p:txBody>
      </p:sp>
      <p:sp>
        <p:nvSpPr>
          <p:cNvPr id="71" name="Google Shape;71;p15"/>
          <p:cNvSpPr txBox="1"/>
          <p:nvPr/>
        </p:nvSpPr>
        <p:spPr>
          <a:xfrm>
            <a:off x="934300" y="1062475"/>
            <a:ext cx="3200400" cy="3108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latin typeface="Work Sans"/>
                <a:ea typeface="Work Sans"/>
                <a:cs typeface="Work Sans"/>
                <a:sym typeface="Work Sans"/>
              </a:rPr>
              <a:t>Insert a data graphic about </a:t>
            </a:r>
            <a:r>
              <a:rPr b="1" lang="en" sz="2400">
                <a:latin typeface="Work Sans"/>
                <a:ea typeface="Work Sans"/>
                <a:cs typeface="Work Sans"/>
                <a:sym typeface="Work Sans"/>
              </a:rPr>
              <a:t>disproportionality</a:t>
            </a:r>
            <a:r>
              <a:rPr b="1" lang="en" sz="2400">
                <a:latin typeface="Work Sans"/>
                <a:ea typeface="Work Sans"/>
                <a:cs typeface="Work Sans"/>
                <a:sym typeface="Work Sans"/>
              </a:rPr>
              <a:t> here.</a:t>
            </a:r>
            <a:endParaRPr b="1" sz="2400">
              <a:latin typeface="Work Sans"/>
              <a:ea typeface="Work Sans"/>
              <a:cs typeface="Work Sans"/>
              <a:sym typeface="Work Sans"/>
            </a:endParaRPr>
          </a:p>
        </p:txBody>
      </p:sp>
      <p:sp>
        <p:nvSpPr>
          <p:cNvPr id="72" name="Google Shape;72;p15"/>
          <p:cNvSpPr txBox="1"/>
          <p:nvPr/>
        </p:nvSpPr>
        <p:spPr>
          <a:xfrm>
            <a:off x="190500" y="78450"/>
            <a:ext cx="6454500" cy="75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600">
                <a:solidFill>
                  <a:srgbClr val="2E489B"/>
                </a:solidFill>
                <a:latin typeface="Work Sans"/>
                <a:ea typeface="Work Sans"/>
                <a:cs typeface="Work Sans"/>
                <a:sym typeface="Work Sans"/>
              </a:rPr>
              <a:t>Data</a:t>
            </a:r>
            <a:endParaRPr b="1" sz="3600">
              <a:solidFill>
                <a:srgbClr val="2E489B"/>
              </a:solidFill>
              <a:latin typeface="Work Sans"/>
              <a:ea typeface="Work Sans"/>
              <a:cs typeface="Work Sans"/>
              <a:sym typeface="Work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6"/>
          <p:cNvSpPr txBox="1"/>
          <p:nvPr/>
        </p:nvSpPr>
        <p:spPr>
          <a:xfrm>
            <a:off x="1895225" y="1976700"/>
            <a:ext cx="5664600" cy="1190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latin typeface="Work Sans"/>
                <a:ea typeface="Work Sans"/>
                <a:cs typeface="Work Sans"/>
                <a:sym typeface="Work Sans"/>
              </a:rPr>
              <a:t>If you use a graphic or quote from a published work, credit the authors here.</a:t>
            </a:r>
            <a:endParaRPr b="1" sz="2400">
              <a:latin typeface="Work Sans"/>
              <a:ea typeface="Work Sans"/>
              <a:cs typeface="Work Sans"/>
              <a:sym typeface="Work Sans"/>
            </a:endParaRPr>
          </a:p>
        </p:txBody>
      </p:sp>
      <p:sp>
        <p:nvSpPr>
          <p:cNvPr id="78" name="Google Shape;78;p16"/>
          <p:cNvSpPr txBox="1"/>
          <p:nvPr/>
        </p:nvSpPr>
        <p:spPr>
          <a:xfrm>
            <a:off x="339225" y="186875"/>
            <a:ext cx="5664600" cy="66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600">
                <a:solidFill>
                  <a:srgbClr val="2E489B"/>
                </a:solidFill>
                <a:latin typeface="Work Sans"/>
                <a:ea typeface="Work Sans"/>
                <a:cs typeface="Work Sans"/>
                <a:sym typeface="Work Sans"/>
              </a:rPr>
              <a:t>References</a:t>
            </a:r>
            <a:endParaRPr b="1" sz="3600">
              <a:solidFill>
                <a:srgbClr val="2E489B"/>
              </a:solidFill>
              <a:latin typeface="Work Sans"/>
              <a:ea typeface="Work Sans"/>
              <a:cs typeface="Work Sans"/>
              <a:sym typeface="Work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7"/>
          <p:cNvSpPr txBox="1"/>
          <p:nvPr/>
        </p:nvSpPr>
        <p:spPr>
          <a:xfrm>
            <a:off x="3479400" y="1101600"/>
            <a:ext cx="5664600" cy="370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1"/>
                </a:solidFill>
                <a:highlight>
                  <a:srgbClr val="FFFFFF"/>
                </a:highlight>
                <a:latin typeface="Work Sans"/>
                <a:ea typeface="Work Sans"/>
                <a:cs typeface="Work Sans"/>
                <a:sym typeface="Work Sans"/>
              </a:rPr>
              <a:t>Include a student story here. </a:t>
            </a:r>
            <a:endParaRPr b="1" sz="1800">
              <a:solidFill>
                <a:schemeClr val="dk1"/>
              </a:solidFill>
              <a:highlight>
                <a:srgbClr val="FFFFFF"/>
              </a:highlight>
              <a:latin typeface="Work Sans"/>
              <a:ea typeface="Work Sans"/>
              <a:cs typeface="Work Sans"/>
              <a:sym typeface="Work Sans"/>
            </a:endParaRPr>
          </a:p>
          <a:p>
            <a:pPr indent="0" lvl="0" marL="0" rtl="0" algn="l">
              <a:spcBef>
                <a:spcPts val="0"/>
              </a:spcBef>
              <a:spcAft>
                <a:spcPts val="0"/>
              </a:spcAft>
              <a:buNone/>
            </a:pPr>
            <a:r>
              <a:t/>
            </a:r>
            <a:endParaRPr b="1" sz="1800">
              <a:solidFill>
                <a:schemeClr val="dk1"/>
              </a:solidFill>
              <a:highlight>
                <a:srgbClr val="FFFFFF"/>
              </a:highlight>
              <a:latin typeface="Work Sans"/>
              <a:ea typeface="Work Sans"/>
              <a:cs typeface="Work Sans"/>
              <a:sym typeface="Work Sans"/>
            </a:endParaRPr>
          </a:p>
          <a:p>
            <a:pPr indent="0" lvl="0" marL="0" rtl="0" algn="l">
              <a:spcBef>
                <a:spcPts val="0"/>
              </a:spcBef>
              <a:spcAft>
                <a:spcPts val="0"/>
              </a:spcAft>
              <a:buNone/>
            </a:pPr>
            <a:r>
              <a:rPr b="1" lang="en" sz="1800">
                <a:solidFill>
                  <a:schemeClr val="dk1"/>
                </a:solidFill>
                <a:highlight>
                  <a:srgbClr val="FFFFFF"/>
                </a:highlight>
                <a:latin typeface="Work Sans"/>
                <a:ea typeface="Work Sans"/>
                <a:cs typeface="Work Sans"/>
                <a:sym typeface="Work Sans"/>
              </a:rPr>
              <a:t>You can write about one student or you can write a story that represents the multiple students. </a:t>
            </a:r>
            <a:r>
              <a:rPr b="1" lang="en" sz="1800">
                <a:solidFill>
                  <a:schemeClr val="dk1"/>
                </a:solidFill>
                <a:highlight>
                  <a:schemeClr val="lt1"/>
                </a:highlight>
                <a:latin typeface="Work Sans"/>
                <a:ea typeface="Work Sans"/>
                <a:cs typeface="Work Sans"/>
                <a:sym typeface="Work Sans"/>
              </a:rPr>
              <a:t>We encourage you to include multiple stories. </a:t>
            </a:r>
            <a:endParaRPr b="1" sz="1800">
              <a:solidFill>
                <a:schemeClr val="dk1"/>
              </a:solidFill>
              <a:highlight>
                <a:srgbClr val="FFFFFF"/>
              </a:highlight>
              <a:latin typeface="Work Sans"/>
              <a:ea typeface="Work Sans"/>
              <a:cs typeface="Work Sans"/>
              <a:sym typeface="Work Sans"/>
            </a:endParaRPr>
          </a:p>
          <a:p>
            <a:pPr indent="0" lvl="0" marL="0" rtl="0" algn="l">
              <a:spcBef>
                <a:spcPts val="0"/>
              </a:spcBef>
              <a:spcAft>
                <a:spcPts val="0"/>
              </a:spcAft>
              <a:buNone/>
            </a:pPr>
            <a:r>
              <a:t/>
            </a:r>
            <a:endParaRPr b="1" sz="1800">
              <a:solidFill>
                <a:schemeClr val="dk1"/>
              </a:solidFill>
              <a:highlight>
                <a:srgbClr val="FFFFFF"/>
              </a:highlight>
              <a:latin typeface="Work Sans"/>
              <a:ea typeface="Work Sans"/>
              <a:cs typeface="Work Sans"/>
              <a:sym typeface="Work Sans"/>
            </a:endParaRPr>
          </a:p>
          <a:p>
            <a:pPr indent="0" lvl="0" marL="0" rtl="0" algn="l">
              <a:spcBef>
                <a:spcPts val="0"/>
              </a:spcBef>
              <a:spcAft>
                <a:spcPts val="0"/>
              </a:spcAft>
              <a:buNone/>
            </a:pPr>
            <a:r>
              <a:rPr b="1" lang="en" sz="1800">
                <a:solidFill>
                  <a:schemeClr val="dk1"/>
                </a:solidFill>
                <a:highlight>
                  <a:srgbClr val="FFFFFF"/>
                </a:highlight>
                <a:latin typeface="Work Sans"/>
                <a:ea typeface="Work Sans"/>
                <a:cs typeface="Work Sans"/>
                <a:sym typeface="Work Sans"/>
              </a:rPr>
              <a:t>Just be sure to remove any identifiable information.</a:t>
            </a:r>
            <a:endParaRPr b="1" sz="1800">
              <a:solidFill>
                <a:schemeClr val="dk1"/>
              </a:solidFill>
              <a:highlight>
                <a:schemeClr val="lt1"/>
              </a:highlight>
              <a:latin typeface="Work Sans"/>
              <a:ea typeface="Work Sans"/>
              <a:cs typeface="Work Sans"/>
              <a:sym typeface="Work Sans"/>
            </a:endParaRPr>
          </a:p>
          <a:p>
            <a:pPr indent="0" lvl="0" marL="0" rtl="0" algn="l">
              <a:spcBef>
                <a:spcPts val="0"/>
              </a:spcBef>
              <a:spcAft>
                <a:spcPts val="0"/>
              </a:spcAft>
              <a:buClr>
                <a:schemeClr val="dk1"/>
              </a:buClr>
              <a:buSzPts val="1100"/>
              <a:buFont typeface="Arial"/>
              <a:buNone/>
            </a:pPr>
            <a:r>
              <a:t/>
            </a:r>
            <a:endParaRPr b="1" sz="1800">
              <a:solidFill>
                <a:schemeClr val="dk1"/>
              </a:solidFill>
              <a:highlight>
                <a:schemeClr val="lt1"/>
              </a:highlight>
              <a:latin typeface="Work Sans"/>
              <a:ea typeface="Work Sans"/>
              <a:cs typeface="Work Sans"/>
              <a:sym typeface="Work Sans"/>
            </a:endParaRPr>
          </a:p>
          <a:p>
            <a:pPr indent="0" lvl="0" marL="0" rtl="0" algn="l">
              <a:spcBef>
                <a:spcPts val="0"/>
              </a:spcBef>
              <a:spcAft>
                <a:spcPts val="0"/>
              </a:spcAft>
              <a:buNone/>
            </a:pPr>
            <a:r>
              <a:rPr b="1" lang="en" sz="1800">
                <a:solidFill>
                  <a:schemeClr val="dk1"/>
                </a:solidFill>
                <a:highlight>
                  <a:srgbClr val="FFFFFF"/>
                </a:highlight>
                <a:latin typeface="Work Sans"/>
                <a:ea typeface="Work Sans"/>
                <a:cs typeface="Work Sans"/>
                <a:sym typeface="Work Sans"/>
              </a:rPr>
              <a:t>It helps a lot if your student’s story is logically connected to the information in the data graphic. </a:t>
            </a:r>
            <a:endParaRPr b="1" sz="1800">
              <a:solidFill>
                <a:schemeClr val="dk1"/>
              </a:solidFill>
              <a:highlight>
                <a:srgbClr val="FFFFFF"/>
              </a:highlight>
              <a:latin typeface="Work Sans"/>
              <a:ea typeface="Work Sans"/>
              <a:cs typeface="Work Sans"/>
              <a:sym typeface="Work Sans"/>
            </a:endParaRPr>
          </a:p>
        </p:txBody>
      </p:sp>
      <p:sp>
        <p:nvSpPr>
          <p:cNvPr id="84" name="Google Shape;84;p17"/>
          <p:cNvSpPr txBox="1"/>
          <p:nvPr/>
        </p:nvSpPr>
        <p:spPr>
          <a:xfrm>
            <a:off x="151925" y="141075"/>
            <a:ext cx="5664600" cy="66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600">
                <a:solidFill>
                  <a:srgbClr val="2E489B"/>
                </a:solidFill>
                <a:latin typeface="Work Sans"/>
                <a:ea typeface="Work Sans"/>
                <a:cs typeface="Work Sans"/>
                <a:sym typeface="Work Sans"/>
              </a:rPr>
              <a:t>Student Story Card </a:t>
            </a:r>
            <a:endParaRPr b="1" sz="3600">
              <a:solidFill>
                <a:srgbClr val="2E489B"/>
              </a:solidFill>
              <a:latin typeface="Work Sans"/>
              <a:ea typeface="Work Sans"/>
              <a:cs typeface="Work Sans"/>
              <a:sym typeface="Work San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